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1"/>
  </p:notesMasterIdLst>
  <p:sldIdLst>
    <p:sldId id="256" r:id="rId2"/>
    <p:sldId id="258" r:id="rId3"/>
    <p:sldId id="267" r:id="rId4"/>
    <p:sldId id="259" r:id="rId5"/>
    <p:sldId id="260" r:id="rId6"/>
    <p:sldId id="274" r:id="rId7"/>
    <p:sldId id="285" r:id="rId8"/>
    <p:sldId id="280" r:id="rId9"/>
    <p:sldId id="286" r:id="rId10"/>
    <p:sldId id="287" r:id="rId11"/>
    <p:sldId id="265" r:id="rId12"/>
    <p:sldId id="275" r:id="rId13"/>
    <p:sldId id="261" r:id="rId14"/>
    <p:sldId id="284" r:id="rId15"/>
    <p:sldId id="276" r:id="rId16"/>
    <p:sldId id="283" r:id="rId17"/>
    <p:sldId id="266" r:id="rId18"/>
    <p:sldId id="262" r:id="rId19"/>
    <p:sldId id="263" r:id="rId20"/>
    <p:sldId id="268" r:id="rId21"/>
    <p:sldId id="269" r:id="rId22"/>
    <p:sldId id="278" r:id="rId23"/>
    <p:sldId id="289" r:id="rId24"/>
    <p:sldId id="290" r:id="rId25"/>
    <p:sldId id="291" r:id="rId26"/>
    <p:sldId id="292" r:id="rId27"/>
    <p:sldId id="273" r:id="rId28"/>
    <p:sldId id="279" r:id="rId29"/>
    <p:sldId id="272" r:id="rId30"/>
  </p:sldIdLst>
  <p:sldSz cx="9144000" cy="6858000" type="screen4x3"/>
  <p:notesSz cx="6858000" cy="9144000"/>
  <p:embeddedFontLst>
    <p:embeddedFont>
      <p:font typeface="Segoe Light" charset="0"/>
      <p:regular r:id="rId32"/>
      <p:italic r:id="rId33"/>
    </p:embeddedFont>
    <p:embeddedFont>
      <p:font typeface="Segoe UI" pitchFamily="34" charset="0"/>
      <p:regular r:id="rId34"/>
      <p:bold r:id="rId35"/>
      <p:italic r:id="rId36"/>
      <p:boldItalic r:id="rId37"/>
    </p:embeddedFont>
    <p:embeddedFont>
      <p:font typeface="맑은 고딕" pitchFamily="50" charset="-127"/>
      <p:regular r:id="rId38"/>
      <p:bold r:id="rId39"/>
    </p:embeddedFont>
    <p:embeddedFont>
      <p:font typeface="Verdana" pitchFamily="34" charset="0"/>
      <p:regular r:id="rId40"/>
      <p:bold r:id="rId41"/>
      <p:italic r:id="rId42"/>
      <p:boldItalic r:id="rId43"/>
    </p:embeddedFont>
    <p:embeddedFont>
      <p:font typeface="나눔고딕" charset="-127"/>
      <p:regular r:id="rId44"/>
      <p:bold r:id="rId45"/>
    </p:embeddedFont>
    <p:embeddedFont>
      <p:font typeface="Calibri" pitchFamily="34" charset="0"/>
      <p:regular r:id="rId46"/>
      <p:bold r:id="rId47"/>
      <p:italic r:id="rId48"/>
      <p:boldItalic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026" autoAdjust="0"/>
  </p:normalViewPr>
  <p:slideViewPr>
    <p:cSldViewPr>
      <p:cViewPr varScale="1">
        <p:scale>
          <a:sx n="76" d="100"/>
          <a:sy n="76" d="100"/>
        </p:scale>
        <p:origin x="-1642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4033E-7478-442D-BC7F-AF0415780225}" type="datetimeFigureOut">
              <a:rPr lang="en-US" smtClean="0"/>
              <a:pPr/>
              <a:t>2/2/2023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25111" y="73151"/>
            <a:ext cx="2468880" cy="185166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10895" y="2093976"/>
            <a:ext cx="6153911" cy="660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416F8-C9BF-4985-93CB-6B1003F9DD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1498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4281901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325938" y="73025"/>
            <a:ext cx="2466975" cy="18510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</a:pP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</a:pP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spcAft>
                <a:spcPts val="1000"/>
              </a:spcAft>
            </a:pPr>
            <a:endParaRPr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288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846870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514137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4626502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500280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622438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341322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657846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9969503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4174294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220467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1182793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8229742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9381318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4435743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645080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7607917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7489780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6710026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1949364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315720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82136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1487442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108684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4075691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3371243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715332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25938" y="73025"/>
            <a:ext cx="2466975" cy="18510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10895" y="2093976"/>
            <a:ext cx="6153911" cy="6604000"/>
          </a:xfrm>
        </p:spPr>
        <p:txBody>
          <a:bodyPr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latin typeface="Arial"/>
                <a:ea typeface="Calibri"/>
                <a:cs typeface="Times New Roman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9416F8-C9BF-4985-93CB-6B1003F9DD7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3038475" cy="222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000000"/>
                </a:solidFill>
                <a:latin typeface="Arial"/>
              </a:rPr>
              <a:t>20486A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8125"/>
            <a:ext cx="3038475" cy="347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>
                <a:solidFill>
                  <a:srgbClr val="336699"/>
                </a:solidFill>
                <a:latin typeface="Arial"/>
              </a:rPr>
              <a:t>02: Designing ASP.NET MVC 4 Web Applications</a:t>
            </a:r>
          </a:p>
        </p:txBody>
      </p:sp>
    </p:spTree>
    <p:extLst>
      <p:ext uri="{BB962C8B-B14F-4D97-AF65-F5344CB8AC3E}">
        <p14:creationId xmlns:p14="http://schemas.microsoft.com/office/powerpoint/2010/main" xmlns="" val="2342191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177" y="2514600"/>
            <a:ext cx="9144000" cy="2514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3875" y="1500426"/>
            <a:ext cx="74771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  <a:cs typeface="Segoe UI" pitchFamily="34" charset="0"/>
              </a:rPr>
              <a:t>파이썬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itchFamily="50" charset="-127"/>
                <a:ea typeface="맑은 고딕" pitchFamily="50" charset="-127"/>
                <a:cs typeface="Segoe UI" pitchFamily="34" charset="0"/>
              </a:rPr>
              <a:t> 프로그래밍</a:t>
            </a:r>
            <a:endParaRPr lang="en-US" sz="4800" dirty="0">
              <a:solidFill>
                <a:schemeClr val="tx1">
                  <a:lumMod val="65000"/>
                  <a:lumOff val="35000"/>
                </a:schemeClr>
              </a:solidFill>
              <a:latin typeface="맑은 고딕" pitchFamily="50" charset="-127"/>
              <a:ea typeface="맑은 고딕" pitchFamily="50" charset="-127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2514600"/>
            <a:ext cx="3063240" cy="2514600"/>
          </a:xfrm>
          <a:prstGeom prst="rect">
            <a:avLst/>
          </a:prstGeom>
        </p:spPr>
      </p:pic>
      <p:sp>
        <p:nvSpPr>
          <p:cNvPr id="726019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106782" y="2774735"/>
            <a:ext cx="5732417" cy="1129607"/>
          </a:xfrm>
          <a:ln algn="ctr"/>
        </p:spPr>
        <p:txBody>
          <a:bodyPr wrap="square" tIns="0" rIns="0" bIns="0">
            <a:spAutoFit/>
          </a:bodyPr>
          <a:lstStyle>
            <a:lvl1pPr algn="l">
              <a:spcBef>
                <a:spcPct val="60000"/>
              </a:spcBef>
              <a:buClr>
                <a:schemeClr val="hlink"/>
              </a:buClr>
              <a:buSzPct val="90000"/>
              <a:buFontTx/>
              <a:buNone/>
              <a:defRPr sz="8400" baseline="0">
                <a:solidFill>
                  <a:schemeClr val="bg1"/>
                </a:solidFill>
                <a:latin typeface="Segoe Light" pitchFamily="34" charset="0"/>
              </a:defRPr>
            </a:lvl1pPr>
          </a:lstStyle>
          <a:p>
            <a:r>
              <a:rPr lang="en-US" dirty="0"/>
              <a:t>1</a:t>
            </a:r>
            <a:r>
              <a:rPr lang="ko-KR" altLang="en-US" dirty="0"/>
              <a:t>장 소개</a:t>
            </a:r>
            <a:endParaRPr lang="en-US" dirty="0"/>
          </a:p>
        </p:txBody>
      </p:sp>
      <p:sp>
        <p:nvSpPr>
          <p:cNvPr id="72602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3121297" y="3925328"/>
            <a:ext cx="5775960" cy="1103872"/>
          </a:xfrm>
        </p:spPr>
        <p:txBody>
          <a:bodyPr lIns="91440" tIns="45720" rIns="91440" bIns="45720"/>
          <a:lstStyle>
            <a:lvl1pPr marL="0" indent="0" algn="l">
              <a:lnSpc>
                <a:spcPct val="95000"/>
              </a:lnSpc>
              <a:spcBef>
                <a:spcPct val="60000"/>
              </a:spcBef>
              <a:buFontTx/>
              <a:buNone/>
              <a:defRPr sz="280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91263" y="0"/>
            <a:ext cx="1943100" cy="53784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788" y="0"/>
            <a:ext cx="5680075" cy="5378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8788" y="992188"/>
            <a:ext cx="3798887" cy="4386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0075" y="992188"/>
            <a:ext cx="3800475" cy="4386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0772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rgbClr val="0070C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t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70408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5001" name="Rectangle 9"/>
          <p:cNvSpPr>
            <a:spLocks noChangeArrowheads="1"/>
          </p:cNvSpPr>
          <p:nvPr/>
        </p:nvSpPr>
        <p:spPr bwMode="auto">
          <a:xfrm>
            <a:off x="4763" y="731838"/>
            <a:ext cx="9136062" cy="6111875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>
              <a:cs typeface="+mn-cs"/>
            </a:endParaRPr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0375" y="-2"/>
            <a:ext cx="7773988" cy="74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Slide Title</a:t>
            </a:r>
          </a:p>
        </p:txBody>
      </p:sp>
      <p:sp>
        <p:nvSpPr>
          <p:cNvPr id="1030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8788" y="1021215"/>
            <a:ext cx="8119156" cy="5147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800">
          <a:solidFill>
            <a:schemeClr val="bg1"/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buClr>
          <a:srgbClr val="DC0081"/>
        </a:buClr>
        <a:buFont typeface="Wingdings" pitchFamily="2" charset="2"/>
        <a:defRPr sz="2400">
          <a:solidFill>
            <a:schemeClr val="tx1"/>
          </a:solidFill>
          <a:latin typeface="Verdana" pitchFamily="34" charset="0"/>
        </a:defRPr>
      </a:lvl9pPr>
    </p:titleStyle>
    <p:bodyStyle>
      <a:lvl1pPr marL="174625" indent="-174625" algn="l" rtl="0" eaLnBrk="1" fontAlgn="base" hangingPunct="1">
        <a:lnSpc>
          <a:spcPct val="100000"/>
        </a:lnSpc>
        <a:spcBef>
          <a:spcPts val="600"/>
        </a:spcBef>
        <a:spcAft>
          <a:spcPct val="0"/>
        </a:spcAft>
        <a:buClr>
          <a:srgbClr val="0070C0"/>
        </a:buClr>
        <a:buSzPct val="90000"/>
        <a:buFont typeface="Arial" pitchFamily="34" charset="0"/>
        <a:buChar char="•"/>
        <a:defRPr sz="28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458788" indent="-169863" algn="l" rtl="0" eaLnBrk="1" fontAlgn="base" hangingPunct="1">
        <a:lnSpc>
          <a:spcPct val="100000"/>
        </a:lnSpc>
        <a:spcBef>
          <a:spcPts val="600"/>
        </a:spcBef>
        <a:spcAft>
          <a:spcPct val="0"/>
        </a:spcAft>
        <a:buClr>
          <a:srgbClr val="0070C0"/>
        </a:buClr>
        <a:buSzPct val="80000"/>
        <a:buFont typeface="Arial" pitchFamily="34" charset="0"/>
        <a:buChar char="•"/>
        <a:defRPr sz="24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854075" indent="-173038" algn="l" rtl="0" eaLnBrk="1" fontAlgn="base" hangingPunct="1">
        <a:lnSpc>
          <a:spcPct val="100000"/>
        </a:lnSpc>
        <a:spcBef>
          <a:spcPts val="600"/>
        </a:spcBef>
        <a:spcAft>
          <a:spcPct val="0"/>
        </a:spcAft>
        <a:buClr>
          <a:srgbClr val="0070C0"/>
        </a:buClr>
        <a:buSzPct val="80000"/>
        <a:buFont typeface="Arial" pitchFamily="34" charset="0"/>
        <a:buChar char="•"/>
        <a:defRPr sz="20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254125" indent="-165100" algn="l" rtl="0" eaLnBrk="1" fontAlgn="base" hangingPunct="1">
        <a:lnSpc>
          <a:spcPct val="100000"/>
        </a:lnSpc>
        <a:spcBef>
          <a:spcPts val="600"/>
        </a:spcBef>
        <a:spcAft>
          <a:spcPct val="0"/>
        </a:spcAft>
        <a:buClr>
          <a:srgbClr val="0070C0"/>
        </a:buClr>
        <a:buSzPct val="90000"/>
        <a:buFont typeface="Arial" pitchFamily="34" charset="0"/>
        <a:buChar char="•"/>
        <a:defRPr sz="18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1544638" indent="-168275" algn="l" rtl="0" eaLnBrk="1" fontAlgn="base" hangingPunct="1">
        <a:lnSpc>
          <a:spcPct val="100000"/>
        </a:lnSpc>
        <a:spcBef>
          <a:spcPts val="600"/>
        </a:spcBef>
        <a:spcAft>
          <a:spcPct val="0"/>
        </a:spcAft>
        <a:buClr>
          <a:srgbClr val="0070C0"/>
        </a:buClr>
        <a:buSzPct val="90000"/>
        <a:buFont typeface="Arial" pitchFamily="34" charset="0"/>
        <a:buChar char="•"/>
        <a:defRPr sz="18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001838" indent="-168275" algn="l" rtl="0" eaLnBrk="1" fontAlgn="base" hangingPunct="1">
        <a:lnSpc>
          <a:spcPct val="90000"/>
        </a:lnSpc>
        <a:spcBef>
          <a:spcPct val="70000"/>
        </a:spcBef>
        <a:spcAft>
          <a:spcPct val="0"/>
        </a:spcAft>
        <a:buClr>
          <a:srgbClr val="2D4A6D"/>
        </a:buClr>
        <a:buSzPct val="90000"/>
        <a:buChar char="•"/>
        <a:defRPr sz="1600">
          <a:solidFill>
            <a:schemeClr val="tx1"/>
          </a:solidFill>
          <a:latin typeface="+mn-lt"/>
        </a:defRPr>
      </a:lvl6pPr>
      <a:lvl7pPr marL="2459038" indent="-168275" algn="l" rtl="0" eaLnBrk="1" fontAlgn="base" hangingPunct="1">
        <a:lnSpc>
          <a:spcPct val="90000"/>
        </a:lnSpc>
        <a:spcBef>
          <a:spcPct val="70000"/>
        </a:spcBef>
        <a:spcAft>
          <a:spcPct val="0"/>
        </a:spcAft>
        <a:buClr>
          <a:srgbClr val="2D4A6D"/>
        </a:buClr>
        <a:buSzPct val="90000"/>
        <a:buChar char="•"/>
        <a:defRPr sz="1600">
          <a:solidFill>
            <a:schemeClr val="tx1"/>
          </a:solidFill>
          <a:latin typeface="+mn-lt"/>
        </a:defRPr>
      </a:lvl7pPr>
      <a:lvl8pPr marL="2916238" indent="-168275" algn="l" rtl="0" eaLnBrk="1" fontAlgn="base" hangingPunct="1">
        <a:lnSpc>
          <a:spcPct val="90000"/>
        </a:lnSpc>
        <a:spcBef>
          <a:spcPct val="70000"/>
        </a:spcBef>
        <a:spcAft>
          <a:spcPct val="0"/>
        </a:spcAft>
        <a:buClr>
          <a:srgbClr val="2D4A6D"/>
        </a:buClr>
        <a:buSzPct val="90000"/>
        <a:buChar char="•"/>
        <a:defRPr sz="1600">
          <a:solidFill>
            <a:schemeClr val="tx1"/>
          </a:solidFill>
          <a:latin typeface="+mn-lt"/>
        </a:defRPr>
      </a:lvl8pPr>
      <a:lvl9pPr marL="3373438" indent="-168275" algn="l" rtl="0" eaLnBrk="1" fontAlgn="base" hangingPunct="1">
        <a:lnSpc>
          <a:spcPct val="90000"/>
        </a:lnSpc>
        <a:spcBef>
          <a:spcPct val="70000"/>
        </a:spcBef>
        <a:spcAft>
          <a:spcPct val="0"/>
        </a:spcAft>
        <a:buClr>
          <a:srgbClr val="2D4A6D"/>
        </a:buClr>
        <a:buSzPct val="90000"/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bb04763b-6662-436e-bff2-e2dc0c09868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106782" y="3169492"/>
            <a:ext cx="5732417" cy="340093"/>
          </a:xfrm>
        </p:spPr>
        <p:txBody>
          <a:bodyPr/>
          <a:lstStyle/>
          <a:p>
            <a:r>
              <a:rPr lang="en-US" sz="2600" dirty="0"/>
              <a:t>1</a:t>
            </a:r>
            <a:r>
              <a:rPr lang="ko-KR" altLang="en-US" sz="2600" dirty="0"/>
              <a:t>장 </a:t>
            </a:r>
            <a:endParaRPr lang="en-US" sz="2600" dirty="0"/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소개와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개발도구 </a:t>
            </a:r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설치하기</a:t>
            </a:r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
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ext Placeholder 2"/>
          <p:cNvSpPr>
            <a:spLocks noGrp="1"/>
          </p:cNvSpPr>
          <p:nvPr>
            <p:ph type="body" idx="1"/>
          </p:nvPr>
        </p:nvSpPr>
        <p:spPr>
          <a:xfrm>
            <a:off x="333376" y="1008231"/>
            <a:ext cx="8639908" cy="1199664"/>
          </a:xfrm>
        </p:spPr>
        <p:txBody>
          <a:bodyPr vert="horz" wrap="square" lIns="83077" tIns="43200" rIns="83077" bIns="43200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전세계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시총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~ 10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등까지의 업체 순위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01174" lvl="1" indent="-164127"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  <a:buFont typeface="Wingdings" panose="05000000000000000000" pitchFamily="2" charset="2"/>
              <a:buChar char="§"/>
            </a:pPr>
            <a:endParaRPr lang="ko-KR" altLang="en-US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ko-KR" altLang="en-US" dirty="0"/>
          </a:p>
        </p:txBody>
      </p:sp>
      <p:pic>
        <p:nvPicPr>
          <p:cNvPr id="2050" name="Picture 2" descr="C:\Users\USER\Desktop\파이썬입문_리뉴얼_캡쳐\2023-01-02_14-34-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59632" y="1772816"/>
            <a:ext cx="6907485" cy="45356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764846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119156" cy="5147356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왜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배워야 하는가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아주 간단한 작업을 하더라도 개발 언어를 알아야 한다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lvl="1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파이썬은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자바나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C#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비해서 쉽다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 </a:t>
            </a:r>
          </a:p>
          <a:p>
            <a:pPr lvl="1"/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일에서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일만 문법을 배우면 바로 개발이 가능하다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성능에 포커스는 둔 언어가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라면 파이썬은 생산성에 포커스를 둔 언어이다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8119156" cy="5147356"/>
          </a:xfrm>
        </p:spPr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배워야 할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다섯가지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이유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다양한 기능을 갖춘 언어가 필요하다면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클래스 추상화를 제공하는 언어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함수 추상화를 제공하는 언어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생산성이 중요하다면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프로그래밍 습관을 고치고 싶다면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강제적인 들여쓰기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초대형 프로젝트에 사용되는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dynamic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언어를 배운다면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배우기 쉬운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dynamic language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가 필요하다면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0" name="Picture 2" descr="\\.psf\Home\Desktop\스크린샷 2016-02-20 오전 10.31.4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72200" y="1066800"/>
            <a:ext cx="2835276" cy="213899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최근의 </a:t>
            </a:r>
            <a:r>
              <a:rPr lang="ko-KR" altLang="en-US" sz="28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핫한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분야 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머신러닝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8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딥러닝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/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나는 앞으로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동안 통계학자가 매력적인 직업이 될 것이라고 생각한다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사람들은 내가 농담을 한다고 할 것이다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과연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1990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년대의 컴퓨터 기술자가 다시 매력적인 직업을 가지게 될 것이라고 누가 추측이나 하겠는가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얻고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이해하고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처리하고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데이터에서 가치를 추출하고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시각화하고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전송하는 것과 같은 능력은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안에 아주 중요한 기술이 될 것이다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.”</a:t>
            </a:r>
          </a:p>
          <a:p>
            <a:pPr lvl="2">
              <a:buNone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(2009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맥킨지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Mckinsey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Quarterly)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”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Exponential Technology: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기술의 변화가 너무 빠르다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개발자에게는 늘 시간이 부족</a:t>
            </a:r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…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84CE93FB-93B7-4261-AD78-A55B1A0336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95809" y="1916832"/>
            <a:ext cx="7552381" cy="43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96698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3: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파이썬의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종류</a:t>
            </a:r>
            <a:endParaRPr lang="en-US" altLang="ko-KR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1"/>
            <a:r>
              <a:rPr lang="en-US" altLang="ko-KR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CPython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: c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로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작성된 </a:t>
            </a:r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파이썬을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가리킨다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</a:p>
          <a:p>
            <a:pPr lvl="1"/>
            <a:r>
              <a:rPr lang="en-US" altLang="ko-KR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JPython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: 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자바로 구현된 </a:t>
            </a:r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파이썬을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의미한다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자바 가상 </a:t>
            </a:r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머신에서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작동할 수 있다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</a:p>
          <a:p>
            <a:pPr lvl="1"/>
            <a:r>
              <a:rPr lang="en-US" altLang="ko-KR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IronPython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: .NET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과 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Mono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용으로 개발된 </a:t>
            </a:r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파이썬으로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C#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으로 구현되어 있다</a:t>
            </a:r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</a:p>
          <a:p>
            <a:pPr lvl="1"/>
            <a:endParaRPr lang="en-US" altLang="ko-KR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3: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375" y="740662"/>
            <a:ext cx="8119156" cy="6000706"/>
          </a:xfrm>
        </p:spPr>
        <p:txBody>
          <a:bodyPr/>
          <a:lstStyle/>
          <a:p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자바로 작성한 경우</a:t>
            </a:r>
            <a:endParaRPr lang="en-US" altLang="ko-KR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ko-KR" altLang="en-US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ko-KR" altLang="en-US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HelloWorld</a:t>
            </a:r>
            <a:r>
              <a:rPr lang="ko-KR" altLang="en-US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	public static void main(String[] </a:t>
            </a:r>
            <a:r>
              <a:rPr lang="en-US" altLang="ko-KR" sz="2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args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2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System.Out.println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(“Hello world”);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    }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dirty="0">
                <a:latin typeface="돋움체" panose="020B0609000101010101" pitchFamily="49" charset="-127"/>
                <a:ea typeface="돋움체" panose="020B0609000101010101" pitchFamily="49" charset="-127"/>
              </a:rPr>
              <a:t>C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로 작성한 경우 </a:t>
            </a:r>
            <a:endParaRPr lang="en-US" altLang="ko-KR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#include</a:t>
            </a:r>
            <a:r>
              <a:rPr lang="ko-KR" altLang="en-US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2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stdio.h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</a:p>
          <a:p>
            <a:pPr marL="0" indent="0">
              <a:buNone/>
            </a:pPr>
            <a:r>
              <a:rPr lang="en-US" altLang="ko-KR" sz="2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main()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2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(“Hello world”);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      return 0;</a:t>
            </a: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파이썬으로</a:t>
            </a:r>
            <a:r>
              <a:rPr lang="ko-KR" altLang="en-US" dirty="0">
                <a:latin typeface="돋움체" panose="020B0609000101010101" pitchFamily="49" charset="-127"/>
                <a:ea typeface="돋움체" panose="020B0609000101010101" pitchFamily="49" charset="-127"/>
              </a:rPr>
              <a:t> 작성한 경우</a:t>
            </a:r>
            <a:endParaRPr lang="en-US" altLang="ko-KR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print(“Hello</a:t>
            </a:r>
            <a:r>
              <a:rPr lang="ko-KR" altLang="en-US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2000" dirty="0">
                <a:latin typeface="돋움체" panose="020B0609000101010101" pitchFamily="49" charset="-127"/>
                <a:ea typeface="돋움체" panose="020B0609000101010101" pitchFamily="49" charset="-127"/>
              </a:rPr>
              <a:t>world”)</a:t>
            </a:r>
          </a:p>
        </p:txBody>
      </p:sp>
    </p:spTree>
    <p:extLst>
      <p:ext uri="{BB962C8B-B14F-4D97-AF65-F5344CB8AC3E}">
        <p14:creationId xmlns:p14="http://schemas.microsoft.com/office/powerpoint/2010/main" xmlns="" val="48646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3: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어디에 사용하면 적당한가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 </a:t>
            </a:r>
          </a:p>
          <a:p>
            <a:pPr>
              <a:buNone/>
            </a:pPr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870456511"/>
              </p:ext>
            </p:extLst>
          </p:nvPr>
        </p:nvGraphicFramePr>
        <p:xfrm>
          <a:off x="609600" y="1676400"/>
          <a:ext cx="7778824" cy="3906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91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63964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53294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분야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99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사이언스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Pandas,</a:t>
                      </a:r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b="1" baseline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matplotlib</a:t>
                      </a:r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을 사용한 데이터 분석과 시각화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599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시스템 유틸리티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각종 시스템 유틸리티와 도구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32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GUI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Tcl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tk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 이용한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GUI,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PyQt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b="1" baseline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PyGTK</a:t>
                      </a:r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294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인터넷 프로그래밍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다양한 웹 사이트의 데이터를 수집해 오는 웹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크롤링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작업이 가능하다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059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 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프로그래밍</a:t>
                      </a: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Oracle, DB II,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MySQL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 유명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대한 파이썬 인터페이스가 있다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3294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각종 텍스트 </a:t>
                      </a:r>
                      <a:r>
                        <a:rPr lang="ko-KR" altLang="en-US" b="1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프로세싱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정규 표현식을 사용해서 문자열을 아주 쉽게 처리할 수 있다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shade val="30000"/>
                            <a:satMod val="115000"/>
                          </a:schemeClr>
                        </a:gs>
                        <a:gs pos="50000">
                          <a:schemeClr val="accent1">
                            <a:shade val="67500"/>
                            <a:satMod val="115000"/>
                          </a:schemeClr>
                        </a:gs>
                        <a:gs pos="100000">
                          <a:schemeClr val="accent1">
                            <a:shade val="100000"/>
                            <a:satMod val="115000"/>
                          </a:schemeClr>
                        </a:gs>
                      </a:gsLst>
                      <a:lin ang="5400000" scaled="0"/>
                    </a:gra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3: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375" y="836712"/>
            <a:ext cx="8119156" cy="5147356"/>
          </a:xfrm>
        </p:spPr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파이썬으로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구현된 프로젝트들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Dropbox </a:t>
            </a:r>
          </a:p>
          <a:p>
            <a:pPr lvl="1"/>
            <a:r>
              <a:rPr 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GIMP, Maya, Paint Shop Pro</a:t>
            </a:r>
          </a:p>
          <a:p>
            <a:pPr lvl="1"/>
            <a:r>
              <a:rPr lang="ko-KR" alt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유튜브</a:t>
            </a:r>
            <a:r>
              <a:rPr lang="en-US" altLang="ko-KR" dirty="0">
                <a:latin typeface="나눔고딕" panose="020B0600000101010101" pitchFamily="50" charset="-127"/>
                <a:ea typeface="나눔고딕" panose="020B0600000101010101" pitchFamily="50" charset="-127"/>
              </a:rPr>
              <a:t>, Google Maps, Gmail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등이 </a:t>
            </a:r>
            <a:r>
              <a:rPr lang="ko-KR" alt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파이썬으로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 구현된 서비스들</a:t>
            </a:r>
            <a:endParaRPr lang="en-US" altLang="ko-KR" dirty="0">
              <a:latin typeface="나눔고딕" panose="020B0600000101010101" pitchFamily="50" charset="-127"/>
              <a:ea typeface="나눔고딕" panose="020B0600000101010101" pitchFamily="50" charset="-127"/>
            </a:endParaRPr>
          </a:p>
          <a:p>
            <a:pPr lvl="1"/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구글의 </a:t>
            </a:r>
            <a:r>
              <a:rPr 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Tensorflow</a:t>
            </a:r>
            <a:r>
              <a:rPr 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 </a:t>
            </a:r>
            <a:r>
              <a:rPr lang="ko-KR" alt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머신러닝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 프레임워크 </a:t>
            </a:r>
            <a:endParaRPr lang="en-US" altLang="ko-KR" dirty="0">
              <a:latin typeface="나눔고딕" panose="020B0600000101010101" pitchFamily="50" charset="-127"/>
              <a:ea typeface="나눔고딕" panose="020B0600000101010101" pitchFamily="50" charset="-127"/>
            </a:endParaRPr>
          </a:p>
          <a:p>
            <a:pPr lvl="1"/>
            <a:r>
              <a:rPr lang="ko-KR" alt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인스타그램은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 매일 </a:t>
            </a:r>
            <a:r>
              <a:rPr lang="en-US" altLang="ko-KR" dirty="0" smtClean="0">
                <a:latin typeface="나눔고딕" panose="020B0600000101010101" pitchFamily="50" charset="-127"/>
                <a:ea typeface="나눔고딕" panose="020B0600000101010101" pitchFamily="50" charset="-127"/>
              </a:rPr>
              <a:t>8</a:t>
            </a:r>
            <a:r>
              <a:rPr lang="ko-KR" altLang="en-US" dirty="0" err="1" smtClean="0">
                <a:latin typeface="나눔고딕" panose="020B0600000101010101" pitchFamily="50" charset="-127"/>
                <a:ea typeface="나눔고딕" panose="020B0600000101010101" pitchFamily="50" charset="-127"/>
              </a:rPr>
              <a:t>억명이</a:t>
            </a:r>
            <a:r>
              <a:rPr lang="ko-KR" altLang="en-US" dirty="0" smtClean="0">
                <a:latin typeface="나눔고딕" panose="020B0600000101010101" pitchFamily="50" charset="-127"/>
                <a:ea typeface="나눔고딕" panose="020B0600000101010101" pitchFamily="50" charset="-127"/>
              </a:rPr>
              <a:t> 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사용하는 웹사이트로 </a:t>
            </a:r>
            <a:r>
              <a:rPr lang="ko-KR" altLang="en-US" dirty="0" err="1">
                <a:latin typeface="나눔고딕" panose="020B0600000101010101" pitchFamily="50" charset="-127"/>
                <a:ea typeface="나눔고딕" panose="020B0600000101010101" pitchFamily="50" charset="-127"/>
              </a:rPr>
              <a:t>파이썬과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 장고</a:t>
            </a:r>
            <a:r>
              <a:rPr lang="en-US" altLang="ko-KR" dirty="0">
                <a:latin typeface="나눔고딕" panose="020B0600000101010101" pitchFamily="50" charset="-127"/>
                <a:ea typeface="나눔고딕" panose="020B0600000101010101" pitchFamily="50" charset="-127"/>
              </a:rPr>
              <a:t>(Django)</a:t>
            </a:r>
            <a:r>
              <a:rPr lang="ko-KR" altLang="en-US" dirty="0">
                <a:latin typeface="나눔고딕" panose="020B0600000101010101" pitchFamily="50" charset="-127"/>
                <a:ea typeface="나눔고딕" panose="020B0600000101010101" pitchFamily="50" charset="-127"/>
              </a:rPr>
              <a:t>로 구성되어 있음</a:t>
            </a:r>
            <a:r>
              <a:rPr lang="en-US" altLang="ko-KR" dirty="0">
                <a:latin typeface="나눔고딕" panose="020B0600000101010101" pitchFamily="50" charset="-127"/>
                <a:ea typeface="나눔고딕" panose="020B0600000101010101" pitchFamily="50" charset="-127"/>
              </a:rPr>
              <a:t>(https://thenewstack.io/Instagram-makes-smooth-move-python-3/)</a:t>
            </a: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88024" y="4593106"/>
            <a:ext cx="4022556" cy="226550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4: </a:t>
            </a:r>
            <a:r>
              <a:rPr lang="ko-KR" altLang="en-US" dirty="0" err="1"/>
              <a:t>파이썬</a:t>
            </a:r>
            <a:r>
              <a:rPr lang="ko-KR" altLang="en-US" dirty="0"/>
              <a:t> 버전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버전에 따른 차이</a:t>
            </a:r>
            <a:r>
              <a:rPr lang="en-US" altLang="ko-KR" dirty="0"/>
              <a:t>(2.x =&gt; 3) </a:t>
            </a:r>
          </a:p>
          <a:p>
            <a:pPr lvl="1"/>
            <a:r>
              <a:rPr lang="en-US" altLang="ko-KR" dirty="0"/>
              <a:t>print “</a:t>
            </a:r>
            <a:r>
              <a:rPr lang="en-US" altLang="ko-KR" dirty="0" err="1"/>
              <a:t>welcom</a:t>
            </a:r>
            <a:r>
              <a:rPr lang="en-US" altLang="ko-KR" dirty="0"/>
              <a:t> to”, “python”</a:t>
            </a:r>
          </a:p>
          <a:p>
            <a:pPr lvl="1">
              <a:buNone/>
            </a:pPr>
            <a:r>
              <a:rPr lang="en-US" altLang="ko-KR" dirty="0"/>
              <a:t>  =&gt;</a:t>
            </a:r>
          </a:p>
          <a:p>
            <a:pPr lvl="1"/>
            <a:r>
              <a:rPr lang="en-US" altLang="ko-KR" dirty="0"/>
              <a:t>print (“welcome to”, “python”)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long</a:t>
            </a:r>
            <a:r>
              <a:rPr lang="ko-KR" altLang="en-US" dirty="0"/>
              <a:t>형이 없어지고 </a:t>
            </a:r>
            <a:r>
              <a:rPr lang="en-US" altLang="ko-KR" dirty="0" err="1"/>
              <a:t>int</a:t>
            </a:r>
            <a:r>
              <a:rPr lang="ko-KR" altLang="en-US" dirty="0"/>
              <a:t>형으로 통일됨</a:t>
            </a:r>
            <a:endParaRPr lang="en-US" altLang="ko-KR" dirty="0"/>
          </a:p>
          <a:p>
            <a:pPr lvl="1">
              <a:buNone/>
            </a:pPr>
            <a:r>
              <a:rPr lang="en-US" altLang="ko-KR" dirty="0"/>
              <a:t>  type(2**31)</a:t>
            </a:r>
          </a:p>
          <a:p>
            <a:pPr lvl="1">
              <a:buNone/>
            </a:pPr>
            <a:r>
              <a:rPr lang="en-US" altLang="ko-KR" dirty="0"/>
              <a:t>&lt;class ‘long’&gt; =&gt; 2.X</a:t>
            </a:r>
          </a:p>
          <a:p>
            <a:pPr lvl="1">
              <a:buNone/>
            </a:pPr>
            <a:r>
              <a:rPr lang="en-US" altLang="ko-KR" dirty="0"/>
              <a:t>  type(2**31)  </a:t>
            </a:r>
          </a:p>
          <a:p>
            <a:pPr lvl="1">
              <a:buNone/>
            </a:pPr>
            <a:r>
              <a:rPr lang="en-US" altLang="ko-KR" dirty="0"/>
              <a:t> &lt;class ‘</a:t>
            </a:r>
            <a:r>
              <a:rPr lang="en-US" altLang="ko-KR" dirty="0" err="1"/>
              <a:t>int</a:t>
            </a:r>
            <a:r>
              <a:rPr lang="en-US" altLang="ko-KR" dirty="0"/>
              <a:t>’&gt; </a:t>
            </a:r>
          </a:p>
          <a:p>
            <a:pPr lvl="1">
              <a:buNone/>
            </a:pPr>
            <a:r>
              <a:rPr lang="en-US" altLang="ko-KR" dirty="0"/>
              <a:t> type(2**40)</a:t>
            </a:r>
          </a:p>
          <a:p>
            <a:pPr lvl="1">
              <a:buNone/>
            </a:pPr>
            <a:r>
              <a:rPr lang="en-US" altLang="ko-KR" dirty="0"/>
              <a:t>&lt;class ‘</a:t>
            </a:r>
            <a:r>
              <a:rPr lang="en-US" altLang="ko-KR" dirty="0" err="1"/>
              <a:t>int</a:t>
            </a:r>
            <a:r>
              <a:rPr lang="en-US" altLang="ko-KR" dirty="0"/>
              <a:t>’&gt; =&gt; 3.X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928a0490-1281-45c5-84fe-a78eda3c30d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파이썬이란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종류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버전 소개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800" dirty="0" err="1">
                <a:latin typeface="맑은 고딕" pitchFamily="50" charset="-127"/>
                <a:ea typeface="맑은 고딕" pitchFamily="50" charset="-127"/>
              </a:rPr>
              <a:t>개발환경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 구축 </a:t>
            </a:r>
            <a:endParaRPr lang="en-US" sz="2800" dirty="0">
              <a:latin typeface="맑은 고딕" pitchFamily="50" charset="-127"/>
              <a:ea typeface="맑은 고딕" pitchFamily="50" charset="-127"/>
            </a:endParaRPr>
          </a:p>
          <a:p>
            <a:pPr lvl="1">
              <a:buNone/>
            </a:pPr>
            <a:r>
              <a:rPr lang="en-US" sz="2800" dirty="0">
                <a:latin typeface="맑은 고딕" pitchFamily="50" charset="-127"/>
                <a:ea typeface="맑은 고딕" pitchFamily="50" charset="-127"/>
              </a:rPr>
              <a:t>1) python IDLE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을 사용 </a:t>
            </a:r>
            <a:endParaRPr lang="en-US" altLang="ko-KR" sz="2800" dirty="0">
              <a:latin typeface="맑은 고딕" pitchFamily="50" charset="-127"/>
              <a:ea typeface="맑은 고딕" pitchFamily="50" charset="-127"/>
            </a:endParaRPr>
          </a:p>
          <a:p>
            <a:pPr lvl="1">
              <a:buNone/>
            </a:pPr>
            <a:r>
              <a:rPr lang="en-US" sz="2800" dirty="0">
                <a:latin typeface="맑은 고딕" pitchFamily="50" charset="-127"/>
                <a:ea typeface="맑은 고딕" pitchFamily="50" charset="-127"/>
              </a:rPr>
              <a:t>2) 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아나콘다 패키지를 설치하고 </a:t>
            </a:r>
            <a:r>
              <a:rPr lang="en-US" altLang="ko-KR" sz="2800" dirty="0" err="1">
                <a:latin typeface="맑은 고딕" pitchFamily="50" charset="-127"/>
                <a:ea typeface="맑은 고딕" pitchFamily="50" charset="-127"/>
              </a:rPr>
              <a:t>Jupyter</a:t>
            </a: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2800" dirty="0" smtClean="0">
                <a:latin typeface="맑은 고딕" pitchFamily="50" charset="-127"/>
                <a:ea typeface="맑은 고딕" pitchFamily="50" charset="-127"/>
              </a:rPr>
              <a:t>Notebook</a:t>
            </a:r>
            <a:r>
              <a:rPr lang="ko-KR" altLang="en-US" sz="2800" dirty="0" smtClean="0">
                <a:latin typeface="맑은 고딕" pitchFamily="50" charset="-127"/>
                <a:ea typeface="맑은 고딕" pitchFamily="50" charset="-127"/>
              </a:rPr>
              <a:t>사용 </a:t>
            </a:r>
            <a:endParaRPr lang="en-US" altLang="ko-KR" sz="2800" dirty="0">
              <a:latin typeface="맑은 고딕" pitchFamily="50" charset="-127"/>
              <a:ea typeface="맑은 고딕" pitchFamily="50" charset="-127"/>
            </a:endParaRPr>
          </a:p>
          <a:p>
            <a:pPr lvl="1">
              <a:buNone/>
            </a:pP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3) Visual Studio code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에 익스텐션 설치 후 사용 </a:t>
            </a:r>
            <a:endParaRPr lang="en-US" sz="2800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>
                <a:latin typeface="맑은 고딕" pitchFamily="50" charset="-127"/>
                <a:ea typeface="맑은 고딕" pitchFamily="50" charset="-127"/>
              </a:rPr>
              <a:t>python IDLE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을 사용 </a:t>
            </a:r>
            <a:endParaRPr lang="en-US" altLang="ko-KR" sz="2800" dirty="0">
              <a:latin typeface="맑은 고딕" pitchFamily="50" charset="-127"/>
              <a:ea typeface="맑은 고딕" pitchFamily="50" charset="-127"/>
            </a:endParaRPr>
          </a:p>
          <a:p>
            <a:pPr lvl="1">
              <a:buNone/>
            </a:pPr>
            <a:endParaRPr lang="en-US" sz="28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그림 4" descr="2023-01-04_13-58-0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59632" y="1772816"/>
            <a:ext cx="7057607" cy="460305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788" y="1021215"/>
            <a:ext cx="8865740" cy="514735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최근에 많이 사용되고 있는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개발 툴은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VisualStudio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Code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https://code.visualstudio.com/</a:t>
            </a:r>
          </a:p>
        </p:txBody>
      </p:sp>
      <p:pic>
        <p:nvPicPr>
          <p:cNvPr id="3074" name="Picture 2" descr="C:\Users\USER\Desktop\파이썬입문_리뉴얼_캡쳐\2023-01-02_14-48-3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31640" y="2852936"/>
            <a:ext cx="6780361" cy="35283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4024310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788" y="1021215"/>
            <a:ext cx="8865740" cy="514735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en-US" altLang="ko-KR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VisualStudio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Code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왼쪽에 있는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Extension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버튼을 클릭해서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python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가장 먼저 설치합니다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상단에 가장 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인기있는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Extension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올라옵니다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</a:p>
        </p:txBody>
      </p:sp>
      <p:pic>
        <p:nvPicPr>
          <p:cNvPr id="4098" name="Picture 2" descr="C:\Users\USER\Desktop\파이썬입문_리뉴얼_캡쳐\2023-01-02_15-03-1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67744" y="2420888"/>
            <a:ext cx="4392488" cy="41758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6467912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512" y="908720"/>
            <a:ext cx="8865740" cy="514735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두번째로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Korean Language Pack for Visual Studio Code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설치합니다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아무래도 메뉴가 한글로 출력되는 것이 편리합니다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pic>
        <p:nvPicPr>
          <p:cNvPr id="5122" name="Picture 2" descr="C:\Users\USER\Desktop\파이썬입문_리뉴얼_캡쳐\2023-01-02_15-05-4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1988840"/>
            <a:ext cx="5758685" cy="33123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8134621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512" y="1052736"/>
            <a:ext cx="8865740" cy="514735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en-US" altLang="ko-KR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VisualStudio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Code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폴더 열기를 클릭해서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c:\work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폴더를 작업폴더로 지정하면 편하게 파일들을 저장하고 사용할 수 있습니다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설정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-&gt;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설정을 클릭하면 글꼴 크기와 각종 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셋팅을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변경할 수 있습니다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pic>
        <p:nvPicPr>
          <p:cNvPr id="6146" name="Picture 2" descr="C:\Users\USER\Desktop\파이썬입문_리뉴얼_캡쳐\2023-01-02_15-07-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75856" y="3068960"/>
            <a:ext cx="4162450" cy="35944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315282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9512" y="1052736"/>
            <a:ext cx="8865740" cy="5147356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en-US" altLang="ko-KR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VisualStudio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Code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파이썬 코드를 실행할 경우 마우스 오른쪽 버튼을 클릭해서 </a:t>
            </a:r>
            <a:r>
              <a:rPr lang="en-US" altLang="ko-KR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터미널에서 </a:t>
            </a:r>
            <a:r>
              <a:rPr lang="en-US" altLang="ko-KR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Python</a:t>
            </a:r>
            <a:r>
              <a:rPr lang="ko-KR" altLang="en-US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파일 실행</a:t>
            </a:r>
            <a:r>
              <a:rPr lang="en-US" altLang="ko-KR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(Run 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Python File in </a:t>
            </a:r>
            <a:r>
              <a:rPr lang="en-US" altLang="ko-KR" sz="2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Terminal)”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클릭하면 됩니다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>
              <a:lnSpc>
                <a:spcPct val="120000"/>
              </a:lnSpc>
              <a:spcBef>
                <a:spcPct val="30000"/>
              </a:spcBef>
              <a:buClr>
                <a:schemeClr val="tx1"/>
              </a:buClr>
              <a:buSzTx/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실행 결과는 하단에 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오픈된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터미널에서 확인할 수 있습니다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pic>
        <p:nvPicPr>
          <p:cNvPr id="7170" name="Picture 2" descr="C:\Users\USER\Desktop\파이썬입문_리뉴얼_캡쳐\2023-01-02_15-11-1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03648" y="2996952"/>
            <a:ext cx="6375321" cy="338437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549714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800" dirty="0" err="1"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 활용</a:t>
            </a: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웹 </a:t>
            </a:r>
            <a:r>
              <a:rPr lang="ko-KR" altLang="en-US" sz="2800" dirty="0" err="1">
                <a:latin typeface="맑은 고딕" pitchFamily="50" charset="-127"/>
                <a:ea typeface="맑은 고딕" pitchFamily="50" charset="-127"/>
              </a:rPr>
              <a:t>크롤링</a:t>
            </a:r>
            <a:endParaRPr lang="en-US" altLang="ko-KR" sz="2800" dirty="0">
              <a:latin typeface="맑은 고딕" pitchFamily="50" charset="-127"/>
              <a:ea typeface="맑은 고딕" pitchFamily="50" charset="-127"/>
            </a:endParaRPr>
          </a:p>
          <a:p>
            <a:pPr lvl="2">
              <a:buNone/>
            </a:pP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8C6C0B72-4452-4F75-B291-3A35D2B594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8210" y="2060848"/>
            <a:ext cx="7380312" cy="386515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800" dirty="0" err="1"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 활용</a:t>
            </a: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altLang="ko-KR" sz="2800" dirty="0" err="1">
                <a:latin typeface="맑은 고딕" pitchFamily="50" charset="-127"/>
                <a:ea typeface="맑은 고딕" pitchFamily="50" charset="-127"/>
              </a:rPr>
              <a:t>pyQt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를 사용한 </a:t>
            </a: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GUI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프로그래밍 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9552" y="1844824"/>
            <a:ext cx="3484341" cy="3840764"/>
          </a:xfrm>
          <a:prstGeom prst="rect">
            <a:avLst/>
          </a:prstGeom>
        </p:spPr>
      </p:pic>
      <p:pic>
        <p:nvPicPr>
          <p:cNvPr id="1026" name="Picture 2" descr="C:\Users\USER\Desktop\파이썬입문_리뉴얼_캡쳐\2023-01-05_8-42-34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1772816"/>
            <a:ext cx="3810427" cy="46779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962610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5: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설치 및 개발환경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ko-KR" altLang="en-US" sz="2800" dirty="0" err="1"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sz="2800" dirty="0">
                <a:latin typeface="맑은 고딕" pitchFamily="50" charset="-127"/>
                <a:ea typeface="맑은 고딕" pitchFamily="50" charset="-127"/>
              </a:rPr>
              <a:t> 활용</a:t>
            </a:r>
            <a:r>
              <a:rPr lang="en-US" altLang="ko-KR" sz="2800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데이터 분석과 시각화 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B2DAEEA8-0B1B-4471-A10E-6890A42FCA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59632" y="1700808"/>
            <a:ext cx="6234212" cy="46050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1: </a:t>
            </a:r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서적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5400000">
            <a:off x="2063721" y="1749173"/>
            <a:ext cx="5664629" cy="42484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Lesson 1: </a:t>
            </a:r>
            <a:r>
              <a:rPr lang="ko-KR" altLang="en-US" dirty="0" err="1"/>
              <a:t>파이썬이란</a:t>
            </a:r>
            <a:r>
              <a:rPr lang="en-US" altLang="ko-KR" dirty="0"/>
              <a:t>?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파이썬은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1991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년 귀도 반 </a:t>
            </a:r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로썸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(Guido van </a:t>
            </a:r>
            <a:r>
              <a:rPr lang="en-US" altLang="ko-KR" dirty="0" err="1">
                <a:latin typeface="맑은 고딕" pitchFamily="50" charset="-127"/>
                <a:ea typeface="맑은 고딕" pitchFamily="50" charset="-127"/>
              </a:rPr>
              <a:t>Rossum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)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이 발표한 인터프리터 언어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구글의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대 개발 언어 중에 하나로 채택되면서 사용자층이 늘어남 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endParaRPr lang="en-US" dirty="0"/>
          </a:p>
        </p:txBody>
      </p:sp>
      <p:pic>
        <p:nvPicPr>
          <p:cNvPr id="5" name="그림 4" descr="225px-Guido_van_Rossum_OSCON_2006 (1)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410200" y="2590800"/>
            <a:ext cx="2705325" cy="4064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788" y="1021214"/>
            <a:ext cx="8119156" cy="5379585"/>
          </a:xfrm>
        </p:spPr>
        <p:txBody>
          <a:bodyPr/>
          <a:lstStyle/>
          <a:p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파이썬의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특징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생산성이 좋다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en-US" b="1" dirty="0">
                <a:latin typeface="맑은 고딕" pitchFamily="50" charset="-127"/>
                <a:ea typeface="맑은 고딕" pitchFamily="50" charset="-127"/>
              </a:rPr>
              <a:t>"Life is too short, You need python." </a:t>
            </a:r>
            <a:r>
              <a:rPr lang="en-US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인생은 너무 짧으니 </a:t>
            </a:r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파이썬이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필요해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.)</a:t>
            </a: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풍부한 라이브러리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광범위한 라이브러리가 내장되어 있고 확장성이 뛰어나다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 </a:t>
            </a: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가독성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간결하고 </a:t>
            </a:r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가독성이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좋다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 </a:t>
            </a:r>
          </a:p>
          <a:p>
            <a:pPr lvl="1"/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접착성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C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언어로 되어 있는 모듈을 쉽게 만들어 붙일 수 있다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무료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파이썬은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dirty="0" err="1">
                <a:latin typeface="맑은 고딕" pitchFamily="50" charset="-127"/>
                <a:ea typeface="맑은 고딕" pitchFamily="50" charset="-127"/>
              </a:rPr>
              <a:t>파이썬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소프트웨어 재단에서 관리하고 있으며 무료로 사용한다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 </a:t>
            </a: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유니코드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문자열을 유니코드로 처리함으로 한글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중국어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영어 문제없이 처리한다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dirty="0">
              <a:latin typeface="맑은 고딕" pitchFamily="50" charset="-127"/>
              <a:ea typeface="맑은 고딕" pitchFamily="50" charset="-127"/>
            </a:endParaRPr>
          </a:p>
          <a:p>
            <a:pPr lvl="1"/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동적 타이핑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런타임 시에 타입 체크를 하는 동시에 자동으로 메모리 관리를 한다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 </a:t>
            </a:r>
          </a:p>
          <a:p>
            <a:pPr marL="288925" lvl="1" indent="0">
              <a:buNone/>
            </a:pPr>
            <a:endParaRPr lang="en-US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첫번째로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선택되는 개발 언어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미국 대학 중 상위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39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 컴퓨터 학과에서 첫 프로그래밍 언어로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파이썬을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채택 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\\.psf\Home\Desktop\스크린샷 2016-02-20 오전 10.25.0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2438400"/>
            <a:ext cx="6200775" cy="3952875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4582623" y="6488668"/>
            <a:ext cx="4561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http://techholic.co.kr/archives/19246</a:t>
            </a:r>
            <a:endParaRPr lang="ko-KR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매달 통계가 올라오는 곳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https://www.tiobe.com/tiobe-index/</a:t>
            </a:r>
          </a:p>
        </p:txBody>
      </p:sp>
      <p:pic>
        <p:nvPicPr>
          <p:cNvPr id="6" name="그림 5" descr="2023-01-04_13-49-4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5536" y="2132856"/>
            <a:ext cx="8202296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97467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전세계 개발자 설문 통계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insights.stackoverflow.com/survey/2022/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2023-01-04_13-51-4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19672" y="2204864"/>
            <a:ext cx="5728966" cy="427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97181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372" y="38560"/>
            <a:ext cx="7773988" cy="740664"/>
          </a:xfrm>
        </p:spPr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Lesson 2: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파이썬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특징들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8788" y="901338"/>
            <a:ext cx="8119156" cy="5267233"/>
          </a:xfrm>
        </p:spPr>
        <p:txBody>
          <a:bodyPr/>
          <a:lstStyle/>
          <a:p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2022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유망직업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선에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개가 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26" name="Picture 2" descr="C:\Users\USER\Desktop\파이썬입문_리뉴얼_캡쳐\2023-01-02_14-38-5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91680" y="1556792"/>
            <a:ext cx="5434012" cy="4732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864514770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1">
  <a:themeElements>
    <a:clrScheme name="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FFFFFF"/>
      </a:accent1>
      <a:accent2>
        <a:srgbClr val="8DAC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7F9BBC"/>
      </a:accent6>
      <a:hlink>
        <a:srgbClr val="006699"/>
      </a:hlink>
      <a:folHlink>
        <a:srgbClr val="000066"/>
      </a:folHlink>
    </a:clrScheme>
    <a:fontScheme name="2_Master_Templat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E4CD9A"/>
            </a:gs>
            <a:gs pos="100000">
              <a:srgbClr val="EEEFD7"/>
            </a:gs>
          </a:gsLst>
          <a:lin ang="270000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35921" dir="2700000" algn="ctr" rotWithShape="0">
            <a:srgbClr val="AFAFAF"/>
          </a:outerShdw>
        </a:effectLst>
      </a:spPr>
      <a:bodyPr vert="horz" wrap="square" lIns="182880" tIns="45720" rIns="18288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E4CD9A"/>
            </a:gs>
            <a:gs pos="100000">
              <a:srgbClr val="EEEFD7"/>
            </a:gs>
          </a:gsLst>
          <a:lin ang="2700000" scaled="1"/>
        </a:gra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>
          <a:outerShdw dist="35921" dir="2700000" algn="ctr" rotWithShape="0">
            <a:srgbClr val="AFAFAF"/>
          </a:outerShdw>
        </a:effectLst>
      </a:spPr>
      <a:bodyPr vert="horz" wrap="square" lIns="182880" tIns="45720" rIns="18288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2_Master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Master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8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C1FEF9"/>
        </a:accent1>
        <a:accent2>
          <a:srgbClr val="DC0081"/>
        </a:accent2>
        <a:accent3>
          <a:srgbClr val="FFFFFF"/>
        </a:accent3>
        <a:accent4>
          <a:srgbClr val="000000"/>
        </a:accent4>
        <a:accent5>
          <a:srgbClr val="DDFEFB"/>
        </a:accent5>
        <a:accent6>
          <a:srgbClr val="C70074"/>
        </a:accent6>
        <a:hlink>
          <a:srgbClr val="618FFD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9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618FFD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0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333399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1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000099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2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0099CC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3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006699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4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436F9F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5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E4BB0E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Master_Template 16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8DACD0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7F9BBC"/>
        </a:accent6>
        <a:hlink>
          <a:srgbClr val="FFFFFF"/>
        </a:hlink>
        <a:folHlink>
          <a:srgbClr val="CECEC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NG_MOC_Core_ModuleNew</Template>
  <TotalTime>551339</TotalTime>
  <Words>1186</Words>
  <Application>Microsoft Office PowerPoint</Application>
  <PresentationFormat>화면 슬라이드 쇼(4:3)</PresentationFormat>
  <Paragraphs>257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2" baseType="lpstr">
      <vt:lpstr>굴림</vt:lpstr>
      <vt:lpstr>Arial</vt:lpstr>
      <vt:lpstr>Segoe Light</vt:lpstr>
      <vt:lpstr>Segoe UI</vt:lpstr>
      <vt:lpstr>맑은 고딕</vt:lpstr>
      <vt:lpstr>Wingdings</vt:lpstr>
      <vt:lpstr>Verdana</vt:lpstr>
      <vt:lpstr>돋움체</vt:lpstr>
      <vt:lpstr>나눔고딕</vt:lpstr>
      <vt:lpstr>Calibri</vt:lpstr>
      <vt:lpstr>Times New Roman</vt:lpstr>
      <vt:lpstr>굴림체</vt:lpstr>
      <vt:lpstr>Presentation1</vt:lpstr>
      <vt:lpstr>1장 </vt:lpstr>
      <vt:lpstr>Overview</vt:lpstr>
      <vt:lpstr>Lesson 1: 파이썬이란?</vt:lpstr>
      <vt:lpstr>Lesson 1: 파이썬이란?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2: 파이썬 특징들</vt:lpstr>
      <vt:lpstr>Lesson 3: 파이썬의 종류</vt:lpstr>
      <vt:lpstr>Lesson 3: 파이썬의 종류</vt:lpstr>
      <vt:lpstr>Lesson 3: 파이썬의 종류</vt:lpstr>
      <vt:lpstr>Lesson 3: 파이썬의 종류</vt:lpstr>
      <vt:lpstr>Lesson 4: 파이썬 버전</vt:lpstr>
      <vt:lpstr>Lesson 5: 설치 및 개발환경  </vt:lpstr>
      <vt:lpstr>Lesson 5: 설치 및 개발환경 </vt:lpstr>
      <vt:lpstr>Lesson 5: 설치 및 개발환경 </vt:lpstr>
      <vt:lpstr>Lesson 5: 설치 및 개발환경 </vt:lpstr>
      <vt:lpstr>Lesson 5: 설치 및 개발환경 </vt:lpstr>
      <vt:lpstr>Lesson 5: 설치 및 개발환경 </vt:lpstr>
      <vt:lpstr>Lesson 5: 설치 및 개발환경 </vt:lpstr>
      <vt:lpstr>Lesson 5: 설치 및 개발환경 </vt:lpstr>
      <vt:lpstr>Lesson 5: 설치 및 개발환경 </vt:lpstr>
      <vt:lpstr>Lesson 5: 설치 및 개발환경 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Module02</dc:title>
  <dc:creator>karthi</dc:creator>
  <cp:lastModifiedBy>USER</cp:lastModifiedBy>
  <cp:revision>143</cp:revision>
  <dcterms:created xsi:type="dcterms:W3CDTF">2013-03-04T09:54:30Z</dcterms:created>
  <dcterms:modified xsi:type="dcterms:W3CDTF">2023-02-02T03:34:28Z</dcterms:modified>
</cp:coreProperties>
</file>

<file path=docProps/thumbnail.jpeg>
</file>